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335" r:id="rId3"/>
    <p:sldId id="277" r:id="rId4"/>
    <p:sldId id="278" r:id="rId5"/>
    <p:sldId id="299" r:id="rId6"/>
    <p:sldId id="328" r:id="rId7"/>
    <p:sldId id="316" r:id="rId8"/>
    <p:sldId id="295" r:id="rId9"/>
    <p:sldId id="329" r:id="rId10"/>
    <p:sldId id="281" r:id="rId11"/>
    <p:sldId id="292" r:id="rId12"/>
    <p:sldId id="297" r:id="rId13"/>
    <p:sldId id="306" r:id="rId14"/>
    <p:sldId id="294" r:id="rId15"/>
    <p:sldId id="283" r:id="rId16"/>
    <p:sldId id="301" r:id="rId17"/>
    <p:sldId id="286" r:id="rId18"/>
    <p:sldId id="325" r:id="rId19"/>
    <p:sldId id="289" r:id="rId20"/>
    <p:sldId id="342" r:id="rId21"/>
    <p:sldId id="304" r:id="rId22"/>
    <p:sldId id="302" r:id="rId23"/>
    <p:sldId id="303" r:id="rId24"/>
    <p:sldId id="326" r:id="rId25"/>
    <p:sldId id="309" r:id="rId26"/>
    <p:sldId id="291" r:id="rId27"/>
    <p:sldId id="343" r:id="rId28"/>
    <p:sldId id="285" r:id="rId29"/>
    <p:sldId id="305" r:id="rId30"/>
    <p:sldId id="330" r:id="rId31"/>
    <p:sldId id="310" r:id="rId32"/>
    <p:sldId id="339" r:id="rId33"/>
    <p:sldId id="311" r:id="rId34"/>
    <p:sldId id="312" r:id="rId35"/>
    <p:sldId id="290" r:id="rId36"/>
    <p:sldId id="345" r:id="rId37"/>
    <p:sldId id="338" r:id="rId38"/>
    <p:sldId id="271" r:id="rId39"/>
    <p:sldId id="337" r:id="rId40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0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9" d="100"/>
          <a:sy n="89" d="100"/>
        </p:scale>
        <p:origin x="-1764" y="1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5087" y="1371600"/>
            <a:ext cx="5373033" cy="411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2758" y="1544013"/>
            <a:ext cx="4938618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1194" y="4195158"/>
            <a:ext cx="4938618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357" y="1143002"/>
            <a:ext cx="2603952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9" y="982132"/>
            <a:ext cx="5247281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358" y="3513665"/>
            <a:ext cx="2603951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357" y="1143002"/>
            <a:ext cx="2603952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358" y="3513665"/>
            <a:ext cx="2603951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789" y="1051560"/>
            <a:ext cx="5144393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140" y="1143000"/>
            <a:ext cx="5015389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1" y="457200"/>
            <a:ext cx="914320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512" y="846668"/>
            <a:ext cx="1371838" cy="5554133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238" y="846668"/>
            <a:ext cx="5898904" cy="5554133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457200"/>
            <a:ext cx="9145588" cy="8001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 flipV="1">
            <a:off x="0" y="1228724"/>
            <a:ext cx="9145588" cy="45719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0"/>
            <a:ext cx="9145588" cy="685800"/>
          </a:xfrm>
        </p:spPr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814" y="1757362"/>
            <a:ext cx="7545110" cy="4343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457200"/>
            <a:ext cx="914320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239" y="2057401"/>
            <a:ext cx="3635371" cy="434340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979" y="2057401"/>
            <a:ext cx="3635371" cy="434340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0" y="457200"/>
            <a:ext cx="914320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239" y="2057401"/>
            <a:ext cx="3635371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239" y="2926080"/>
            <a:ext cx="3635371" cy="347472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979" y="2057401"/>
            <a:ext cx="3635371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979" y="2926080"/>
            <a:ext cx="3635371" cy="347472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0" y="498764"/>
            <a:ext cx="9145588" cy="845127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 flipV="1">
            <a:off x="0" y="1330037"/>
            <a:ext cx="9145588" cy="45719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38" y="562302"/>
            <a:ext cx="7637179" cy="781589"/>
          </a:xfrm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0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5588" cy="85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239" y="2057400"/>
            <a:ext cx="754511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7592" y="6519333"/>
            <a:ext cx="1200358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08.10.2020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239" y="6519333"/>
            <a:ext cx="5315873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9430" y="6519333"/>
            <a:ext cx="685919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small" baseline="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gif"/><Relationship Id="rId4" Type="http://schemas.openxmlformats.org/officeDocument/2006/relationships/image" Target="../media/image1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 descr="47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4925174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9640" y="502920"/>
            <a:ext cx="7941628" cy="635508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20000"/>
                  <a:lumOff val="80000"/>
                  <a:alpha val="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99268" y="1041023"/>
            <a:ext cx="48463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Долгосрочный познавательно-исследовательский проект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«Времена года»</a:t>
            </a:r>
          </a:p>
          <a:p>
            <a:pPr algn="ctr"/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720" y="4084320"/>
            <a:ext cx="361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№65 «Дельфин»</a:t>
            </a:r>
          </a:p>
          <a:p>
            <a:pPr algn="ctr"/>
            <a:r>
              <a:rPr lang="ru-RU" sz="24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Железногорск</a:t>
            </a:r>
          </a:p>
        </p:txBody>
      </p: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440"/>
            <a:ext cx="9145588" cy="840971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оформления группы по сезонам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217" y="3356830"/>
            <a:ext cx="4680000" cy="32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2959" y="1530098"/>
            <a:ext cx="4320000" cy="32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822" y="5105400"/>
            <a:ext cx="1371293" cy="14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434024" y="1569720"/>
            <a:ext cx="3527742" cy="1668462"/>
            <a:chOff x="434024" y="1569720"/>
            <a:chExt cx="3527742" cy="16684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824" y="169164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4" y="181356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24" y="242316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304" y="262128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4" y="156972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3016" y="3444240"/>
            <a:ext cx="5540400" cy="31428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83562" y="744386"/>
            <a:ext cx="5541465" cy="31418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Picture 6" descr="http://mousosh6.ucoz.ru/Utkina/Leso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612" y="4429174"/>
            <a:ext cx="1743388" cy="194114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71184" y="990600"/>
            <a:ext cx="2264612" cy="2232342"/>
            <a:chOff x="571184" y="990600"/>
            <a:chExt cx="2264612" cy="22323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4" y="2621280"/>
              <a:ext cx="603452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84" y="990600"/>
              <a:ext cx="603452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344" y="2026920"/>
              <a:ext cx="603452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222" y="662029"/>
            <a:ext cx="4097895" cy="30734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785" y="2403156"/>
            <a:ext cx="3191771" cy="42576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272415" y="3985385"/>
            <a:ext cx="5257800" cy="2629395"/>
            <a:chOff x="190052" y="4030662"/>
            <a:chExt cx="5281063" cy="255833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15" y="4030663"/>
              <a:ext cx="1497600" cy="2556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8" y="4030665"/>
              <a:ext cx="1497600" cy="2556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037" y="4030662"/>
              <a:ext cx="1716895" cy="255697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52" y="4031533"/>
              <a:ext cx="1495874" cy="2557463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1" name="Группа 20"/>
          <p:cNvGrpSpPr/>
          <p:nvPr/>
        </p:nvGrpSpPr>
        <p:grpSpPr>
          <a:xfrm>
            <a:off x="4814069" y="693656"/>
            <a:ext cx="3244348" cy="1789743"/>
            <a:chOff x="4814069" y="693656"/>
            <a:chExt cx="3244348" cy="1789743"/>
          </a:xfrm>
        </p:grpSpPr>
        <p:pic>
          <p:nvPicPr>
            <p:cNvPr id="46082" name="Picture 2" descr="C:\Users\111\Desktop\8589249.gi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11796" flipH="1">
              <a:off x="6200910" y="1608057"/>
              <a:ext cx="1247908" cy="875342"/>
            </a:xfrm>
            <a:prstGeom prst="rect">
              <a:avLst/>
            </a:prstGeom>
            <a:noFill/>
          </p:spPr>
        </p:pic>
        <p:pic>
          <p:nvPicPr>
            <p:cNvPr id="19" name="Picture 2" descr="C:\Users\111\Desktop\8589249.gi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11796" flipH="1">
              <a:off x="6810509" y="693656"/>
              <a:ext cx="1247908" cy="875342"/>
            </a:xfrm>
            <a:prstGeom prst="rect">
              <a:avLst/>
            </a:prstGeom>
            <a:noFill/>
          </p:spPr>
        </p:pic>
        <p:pic>
          <p:nvPicPr>
            <p:cNvPr id="20" name="Picture 2" descr="C:\Users\111\Desktop\8589249.gi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11796" flipH="1">
              <a:off x="4814069" y="861297"/>
              <a:ext cx="1247908" cy="8753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Ментальные карты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83" y="1383843"/>
            <a:ext cx="3478355" cy="25097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896" y="1425893"/>
            <a:ext cx="3477600" cy="2509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83" y="4128721"/>
            <a:ext cx="3477600" cy="2509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439" y="4128180"/>
            <a:ext cx="3477600" cy="2509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609" y="3171111"/>
            <a:ext cx="1791271" cy="22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  в природе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802" y="1569720"/>
            <a:ext cx="2138400" cy="25668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46" y="4359299"/>
            <a:ext cx="3066328" cy="229867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7" y="1533229"/>
            <a:ext cx="2137110" cy="256763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081" y="4368001"/>
            <a:ext cx="3068627" cy="2300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704" y="2239184"/>
            <a:ext cx="2225816" cy="296913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Наблюдения на прогулке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494992"/>
            <a:ext cx="3015598" cy="226064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080" y="4325065"/>
            <a:ext cx="3016800" cy="22608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2" y="4365566"/>
            <a:ext cx="3016800" cy="226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358" y="1504603"/>
            <a:ext cx="3016800" cy="22608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041" y="2171877"/>
            <a:ext cx="2392680" cy="319172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388" y="1385737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Познавательно-исследовательская деятельность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49" y="1392379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108" y="3795120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865" y="663692"/>
            <a:ext cx="4140000" cy="306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23" y="641666"/>
            <a:ext cx="4140000" cy="306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960" y="3539051"/>
            <a:ext cx="4140000" cy="306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3641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Огород на подоконнике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>
            <a:fillRect/>
          </a:stretch>
        </p:blipFill>
        <p:spPr bwMode="auto">
          <a:xfrm>
            <a:off x="1131073" y="1950720"/>
            <a:ext cx="6946127" cy="4465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78" y="662369"/>
            <a:ext cx="2109600" cy="281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975360"/>
            <a:ext cx="3333600" cy="2502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218" y="692041"/>
            <a:ext cx="2109600" cy="281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40" y="3825239"/>
            <a:ext cx="2111057" cy="281605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823" y="4130039"/>
            <a:ext cx="3333600" cy="2502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796380"/>
            <a:ext cx="2109600" cy="281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3794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46546" y="1674770"/>
            <a:ext cx="2016276" cy="3221139"/>
            <a:chOff x="246546" y="1674770"/>
            <a:chExt cx="2016276" cy="3221139"/>
          </a:xfrm>
        </p:grpSpPr>
        <p:pic>
          <p:nvPicPr>
            <p:cNvPr id="7" name="Picture 3" descr="C:\Users\acer\Desktop\P1040559.jpg-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2" y="1674770"/>
              <a:ext cx="1993580" cy="278197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6546" y="4495799"/>
              <a:ext cx="20089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cs typeface="Times New Roman" pitchFamily="18" charset="0"/>
                </a:rPr>
                <a:t>Андреева Е. С.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99361" y="3127314"/>
            <a:ext cx="3992879" cy="3338316"/>
            <a:chOff x="2499361" y="3127314"/>
            <a:chExt cx="3992879" cy="333831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302" y="3127314"/>
              <a:ext cx="3889972" cy="291612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499361" y="6065520"/>
              <a:ext cx="3992879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</a:rPr>
                <a:t>Дети и родители группы «Радуга»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65811" y="1706879"/>
            <a:ext cx="2014182" cy="3241620"/>
            <a:chOff x="6789611" y="1691639"/>
            <a:chExt cx="2014182" cy="3241620"/>
          </a:xfrm>
        </p:grpSpPr>
        <p:sp>
          <p:nvSpPr>
            <p:cNvPr id="5" name="TextBox 4"/>
            <p:cNvSpPr txBox="1"/>
            <p:nvPr/>
          </p:nvSpPr>
          <p:spPr>
            <a:xfrm rot="21597202">
              <a:off x="6789611" y="4533149"/>
              <a:ext cx="20087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cs typeface="Times New Roman" pitchFamily="18" charset="0"/>
                </a:rPr>
                <a:t>Коваленко Т. И.</a:t>
              </a:r>
            </a:p>
          </p:txBody>
        </p:sp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040" y="1691639"/>
              <a:ext cx="2006753" cy="27828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Тематические выставки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54" y="141818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198" y="1406928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794" y="3826150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2514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 деятельность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015" y="138330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09" y="139177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280" y="3785052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57" y="585524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054" y="596627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20" y="3745834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56" y="3755258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3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игры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6362" y="4299925"/>
            <a:ext cx="1800000" cy="2196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1630680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4" y="4290008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" y="1615440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734" y="4319268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382" y="1630680"/>
            <a:ext cx="18000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Настольные игры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" y="136818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624" y="1404685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283" y="378496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2514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Творчество  детей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988" y="4168514"/>
            <a:ext cx="3276000" cy="245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34" y="4147169"/>
            <a:ext cx="3276000" cy="245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58" y="1415934"/>
            <a:ext cx="3276000" cy="245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585" y="1419151"/>
            <a:ext cx="3274966" cy="245508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080" y="2655381"/>
            <a:ext cx="2514600" cy="25876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3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детей в  конкурсах и акциях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1889760"/>
            <a:ext cx="3185160" cy="287681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97680" y="5212080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Международный детский творческий конкурс «ОСЕНЬ ЗОЛОТАЯ»2017/2018, «ВЕСЕННЯЯ КАПЕЛЬ».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1" y="5318760"/>
            <a:ext cx="370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Акция «ОБЕРЕГ»  П.Р.О.С.Т.О. помощь </a:t>
            </a:r>
            <a:r>
              <a:rPr lang="ru-RU" sz="2000" b="1" dirty="0" err="1">
                <a:solidFill>
                  <a:srgbClr val="002060"/>
                </a:solidFill>
              </a:rPr>
              <a:t>онкоболным</a:t>
            </a:r>
            <a:r>
              <a:rPr lang="ru-RU" sz="2000" b="1" dirty="0">
                <a:solidFill>
                  <a:srgbClr val="002060"/>
                </a:solidFill>
              </a:rPr>
              <a:t> детям и их родителям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158666" y="1634905"/>
            <a:ext cx="4399254" cy="3151064"/>
            <a:chOff x="4158666" y="1634905"/>
            <a:chExt cx="4399254" cy="31510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37240">
              <a:off x="4158666" y="1756180"/>
              <a:ext cx="1988312" cy="279422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 preferRelativeResize="0">
              <a:picLocks noChangeArrowheads="1"/>
            </p:cNvPicPr>
            <p:nvPr/>
          </p:nvPicPr>
          <p:blipFill>
            <a:blip r:embed="rId4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22011">
              <a:off x="5042808" y="1634905"/>
              <a:ext cx="1992962" cy="2802324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15265">
              <a:off x="5822523" y="1732123"/>
              <a:ext cx="1994400" cy="28008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50995">
              <a:off x="6563520" y="1985169"/>
              <a:ext cx="1994400" cy="28008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Творческая мастерская</a:t>
            </a:r>
            <a:b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«Сказка на ладошке»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38" y="1472596"/>
            <a:ext cx="4500000" cy="360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552" y="2996564"/>
            <a:ext cx="4500000" cy="360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00" y="1432560"/>
            <a:ext cx="3916800" cy="27864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Познавательно-игровая программы «Профессия – спасатель» (</a:t>
            </a:r>
            <a:r>
              <a:rPr lang="ru-RU" sz="2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ГПС МЧС России)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20" y="1463040"/>
            <a:ext cx="3915480" cy="278625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588" y="4023360"/>
            <a:ext cx="3891292" cy="268008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4" y="4754880"/>
            <a:ext cx="947888" cy="13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44" y="4861560"/>
            <a:ext cx="1352612" cy="12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Практические результаты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86841"/>
          <a:ext cx="9145588" cy="547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557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Осень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Фотогазета «Золотая осень»;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Альбом сказок «Мой любимый фрукт»;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Альбомы: «От сохи до комбайна», «От булочки до каравая»;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Квест-игра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«Дары осени хороши – выбирай на вкус.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Зима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Спортивное развлечение «Чудо-снежинка»;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Фотогазета «Чудо-снежинка»;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Развлечение «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Санница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Изготовление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кормушек в рамках акции «Каждой пичужке по кормушке».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5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Весна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Плакат «Сохраним первоцветы»;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Развлечение «Праздник птиц»;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Выставка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«Весенние цветы» в технике оригами.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Конечный продукт проекта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 Презентация для родителей на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родительском собрании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Представление презентации «Времена года» на итоговом педсовете ДОУ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64480"/>
            <a:ext cx="833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В ходе реализации проекта происходит интеграция всех образовательных областей .</a:t>
            </a:r>
            <a:r>
              <a:rPr lang="ru-RU" sz="2000" b="1" i="1" dirty="0"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264" y="908967"/>
          <a:ext cx="8320776" cy="42891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>
                          <a:solidFill>
                            <a:srgbClr val="002060"/>
                          </a:solidFill>
                        </a:rPr>
                        <a:t>Тема проекта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>
                          <a:solidFill>
                            <a:srgbClr val="002060"/>
                          </a:solidFill>
                        </a:rPr>
                        <a:t>«Времена года».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7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</a:rPr>
                        <a:t>Вид проекта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познавательно-исследовательский , долгосрочный, групповой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5-7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–апрель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образовательные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 развитие, социально-коммуникативное развитие, речевое развитие, физическое развитие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920"/>
            <a:ext cx="9145588" cy="840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Квест-игра</a:t>
            </a:r>
            <a:b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«Дары осени хороши – выбирай на вкус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Проэкт Дары осени[2018-02-24-17-40-57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" y="1539240"/>
            <a:ext cx="3688080" cy="2438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4" descr="VID_20171016_181141[2018-02-24-19-48-30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321" y="1523055"/>
            <a:ext cx="3690000" cy="2437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7" descr="image (6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314" y="4143806"/>
            <a:ext cx="3690000" cy="2437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5" descr="P11002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274" y="4235767"/>
            <a:ext cx="4588869" cy="2437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Презентации детей, альбом сказок </a:t>
            </a:r>
            <a:b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любимом фрукте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088" y="1574574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8" y="1569229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478" y="3779880"/>
            <a:ext cx="3294834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9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Санница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000" y="2088000"/>
            <a:ext cx="3886200" cy="33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" y="2086968"/>
            <a:ext cx="2490754" cy="33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088000"/>
            <a:ext cx="2213615" cy="33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815024" y="5486400"/>
            <a:ext cx="7993062" cy="1127760"/>
            <a:chOff x="815024" y="5486400"/>
            <a:chExt cx="7993062" cy="112776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784" y="559308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184" y="548640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904" y="596677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464" y="599725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24" y="577596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Группа 17"/>
          <p:cNvGrpSpPr/>
          <p:nvPr/>
        </p:nvGrpSpPr>
        <p:grpSpPr>
          <a:xfrm>
            <a:off x="1196024" y="1349058"/>
            <a:ext cx="6819582" cy="693102"/>
            <a:chOff x="1196024" y="1349058"/>
            <a:chExt cx="6819582" cy="69310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704" y="142525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984" y="137953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024" y="134905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Развлечение и фотогазета </a:t>
            </a:r>
            <a:b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«Чудо-снежинка»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956" y="1400962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" y="1396584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96" y="4111838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228" y="4084919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758" y="3101624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944" y="1469768"/>
            <a:ext cx="3375303" cy="25303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9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Групповые конкурсы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37" y="1431878"/>
            <a:ext cx="3721999" cy="279149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460" y="3989676"/>
            <a:ext cx="3867599" cy="264621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531822"/>
            <a:ext cx="7637179" cy="781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поделок цветов. </a:t>
            </a:r>
            <a:b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Плакат «Сохраним первоцветы»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" y="1483580"/>
            <a:ext cx="3596640" cy="26486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280" y="1485699"/>
            <a:ext cx="3596400" cy="260265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240" y="3963007"/>
            <a:ext cx="4038600" cy="27121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828">
            <a:off x="7536816" y="4513764"/>
            <a:ext cx="1000408" cy="102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0211">
            <a:off x="867952" y="5061719"/>
            <a:ext cx="1221778" cy="12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0" y="3992880"/>
            <a:ext cx="3582000" cy="2628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2514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«Прилёт птиц»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" y="3947160"/>
            <a:ext cx="3582000" cy="26604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563414"/>
            <a:ext cx="3581400" cy="262758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2" descr="C:\Users\111\Desktop\8589249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7239" flipH="1">
            <a:off x="7040881" y="2194560"/>
            <a:ext cx="1388685" cy="974090"/>
          </a:xfrm>
          <a:prstGeom prst="rect">
            <a:avLst/>
          </a:prstGeom>
          <a:noFill/>
        </p:spPr>
      </p:pic>
      <p:pic>
        <p:nvPicPr>
          <p:cNvPr id="12" name="Picture 2" descr="C:\Users\111\Desktop\8589249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4628">
            <a:off x="686352" y="2754229"/>
            <a:ext cx="1339803" cy="885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842"/>
            <a:ext cx="9145588" cy="85898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Выводы по окончанию работы по проекту</a:t>
            </a:r>
            <a:endParaRPr lang="ru-RU" sz="3600" i="0" cap="none" baseline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2026920"/>
            <a:ext cx="8427720" cy="4515802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/>
              <a:buChar char="§"/>
            </a:pPr>
            <a:r>
              <a:rPr lang="ru-RU" b="1" dirty="0"/>
              <a:t>собран и систематизирован   материал по теме проекта.</a:t>
            </a:r>
          </a:p>
          <a:p>
            <a:pPr lvl="0" fontAlgn="base">
              <a:spcBef>
                <a:spcPts val="1200"/>
              </a:spcBef>
              <a:buClr>
                <a:srgbClr val="002060"/>
              </a:buClr>
            </a:pPr>
            <a:r>
              <a:rPr lang="ru-RU" b="1" dirty="0"/>
              <a:t>обобщены и  систематизированы знания и представления детей об </a:t>
            </a:r>
            <a:r>
              <a:rPr lang="ru-RU" b="1" i="1" dirty="0"/>
              <a:t> </a:t>
            </a:r>
            <a:r>
              <a:rPr lang="ru-RU" b="1" dirty="0"/>
              <a:t>особенностях природы в разные времена года</a:t>
            </a:r>
            <a:r>
              <a:rPr lang="ru-RU" b="1" i="1" dirty="0"/>
              <a:t>.</a:t>
            </a:r>
            <a:endParaRPr lang="ru-RU" b="1" dirty="0"/>
          </a:p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b="1" dirty="0"/>
              <a:t>дети стали более раскрепощены и самостоятельны. </a:t>
            </a:r>
          </a:p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b="1" dirty="0"/>
              <a:t>у родителей появился интерес к образовательному процессу, развитию творчества, знаний и умений  детей, желание общаться с педагогами, участвовать в жизни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 descr="47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5016854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03960" y="502920"/>
            <a:ext cx="7941628" cy="635508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20000"/>
                  <a:lumOff val="80000"/>
                  <a:alpha val="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92783" y="1730754"/>
            <a:ext cx="514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Спасибо за внимание</a:t>
            </a:r>
          </a:p>
        </p:txBody>
      </p:sp>
      <p:pic>
        <p:nvPicPr>
          <p:cNvPr id="10" name="Picture 2" descr="C:\Users\111\Desktop\1310752515_screenhunter_05-jul_-15-22_51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367">
            <a:off x="6064380" y="3530806"/>
            <a:ext cx="2517514" cy="302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4" y="609600"/>
            <a:ext cx="8271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8968" y="1814514"/>
            <a:ext cx="82630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Задачи образовательные: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9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Создать условия для развития речи детей как средства общения между сверстниками и взрослыми  через разные виды деятельности;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Создать условия для развития детской активности, инициативности, ответственности, стремления к самостоятельному решению возникших проблем через поисково-экспериментальную и познавательную деятельность.</a:t>
            </a:r>
          </a:p>
          <a:p>
            <a:pPr lvl="0"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Формировать представления о временах года, о влиянии их на растительный и животный мир,  человека и его деятельность, умение сравнивать  и обобщать полученную информацию;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Создать эффективные условия для организации взаимодействия педагогов и семьи, ориентированного на личностное ориентирование детей.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1480" y="559683"/>
            <a:ext cx="826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Цель: </a:t>
            </a:r>
            <a:b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уровня социально-коммуникативной, познавательной и речевой компетентности детей через проектную деятельность.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" y="509588"/>
            <a:ext cx="873251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Задачи развивающие: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Формировать навыки построения связных монологических высказываний и осуществлять самоконтроль детей за правильным звукопроизношением: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Развивать способность применять сформированные умения и навыки связной речи в различных ситуациях общения.</a:t>
            </a:r>
          </a:p>
          <a:p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Задачи воспитательные:</a:t>
            </a:r>
          </a:p>
          <a:p>
            <a:pPr lvl="0"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900" b="1" i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Воспитывать у детей навыки экологически грамотного поведения в природных условиях, чувство сопереживания  и желания помочь нуждающимся объектам природы;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Воспитывать коммуникативные навыки (свободное общение со сверстниками, педагогом, родителями);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082"/>
            <a:ext cx="9145588" cy="85898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Проблема</a:t>
            </a:r>
            <a:endParaRPr lang="ru-RU" sz="3200" i="0" cap="none" baseline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3" y="1428749"/>
            <a:ext cx="8143875" cy="5114925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/>
              <a:t>Недостаточно сформирован познавательный интерес у большинства детей группы; 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/>
              <a:t>Недостаточно развита связная речь и звукопроизношение у детей;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/>
              <a:t>Недостаточен объем знаний об особенностях природы в разные времена года, о влиянии их на растительный и животный мир,  человека и его деятельность; 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/>
              <a:t>Недостаточно сформировано умение сравнивать  и обобщать полученную информацию;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/>
              <a:t>Разобщённость детско-родительского коллектива на начало проведения проекта;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/>
              <a:t>Большинство  родителей не проявляет интерес  к  образовательному процессу в группе.</a:t>
            </a: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6720" y="1441986"/>
            <a:ext cx="82753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 сегодняшний день, экологическая грамотность, бережное отношение к природе стали залогом выживания человека на нашей планете. Кроме того, экологическое образование детей - это огромный потенциал их всестороннего развития.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Таким образом, было принято решение разработать и реализовать проект «Времена года». Данный проект охватывает многие стороны образовательного процесса, разные виды детской деятельности, расширяет представления детей о живой и неживой природе и о её изменениях в процессе смены времени года.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7086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Предполагаемый результат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07" y="1505813"/>
            <a:ext cx="870108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Обновлена развивающая предметно-пространственная среда группы;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Систематизированы знания по теме проекта и обобщён словарный запас детей. Сформированы навыки связной речи;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Созданы условия для реализации творческих способностей, инициативы, самостоятельности и коммуникативных навыков детей;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Значительно улучшилось умение сравнивать, обобщать и систематизировать причинно-следственные связи;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Сформированы навыки экологически правильного поведения детей в природе;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Повысилась заинтересованность родителей в образовательном процессе группы, установлено деловое сотрудничество.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SzPct val="90000"/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5588" y="244909"/>
            <a:ext cx="3614447" cy="27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183834" y="488633"/>
            <a:ext cx="8443912" cy="6186487"/>
            <a:chOff x="467544" y="184595"/>
            <a:chExt cx="8424415" cy="652271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67544" y="2420888"/>
              <a:ext cx="3384376" cy="1800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 dirty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</a:rPr>
                <a:t>Формы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 dirty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</a:rPr>
                <a:t>реализации проекта</a:t>
              </a:r>
            </a:p>
          </p:txBody>
        </p:sp>
        <p:sp>
          <p:nvSpPr>
            <p:cNvPr id="9" name="Rectangle 6"/>
            <p:cNvSpPr>
              <a:spLocks noChangeAspect="1" noChangeArrowheads="1"/>
            </p:cNvSpPr>
            <p:nvPr/>
          </p:nvSpPr>
          <p:spPr bwMode="auto">
            <a:xfrm>
              <a:off x="467544" y="184595"/>
              <a:ext cx="4156713" cy="61078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НОД.  Беседы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03848" y="908720"/>
              <a:ext cx="3743895" cy="5760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Познавательно-исследовательская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деятельность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27984" y="162880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Использование </a:t>
              </a:r>
              <a:r>
                <a:rPr lang="ru-RU" altLang="ru-RU" sz="1600" b="1" dirty="0" err="1">
                  <a:solidFill>
                    <a:srgbClr val="002060"/>
                  </a:solidFill>
                  <a:latin typeface="+mn-lt"/>
                </a:rPr>
                <a:t>мультимедийных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презентаций</a:t>
              </a:r>
            </a:p>
          </p:txBody>
        </p:sp>
        <p:sp>
          <p:nvSpPr>
            <p:cNvPr id="12" name="Rectangle 12"/>
            <p:cNvSpPr>
              <a:spLocks noChangeAspect="1" noChangeArrowheads="1"/>
            </p:cNvSpPr>
            <p:nvPr/>
          </p:nvSpPr>
          <p:spPr bwMode="auto">
            <a:xfrm>
              <a:off x="4788024" y="3861048"/>
              <a:ext cx="3743895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Чтение художественной литературы</a:t>
              </a:r>
            </a:p>
          </p:txBody>
        </p:sp>
        <p:sp>
          <p:nvSpPr>
            <p:cNvPr id="13" name="Rectangle 13"/>
            <p:cNvSpPr>
              <a:spLocks noChangeAspect="1" noChangeArrowheads="1"/>
            </p:cNvSpPr>
            <p:nvPr/>
          </p:nvSpPr>
          <p:spPr bwMode="auto">
            <a:xfrm>
              <a:off x="5220072" y="306896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Труд в природе.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Наблюдения в природе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latin typeface="+mn-lt"/>
              </a:endParaRPr>
            </a:p>
          </p:txBody>
        </p:sp>
        <p:sp>
          <p:nvSpPr>
            <p:cNvPr id="14" name="Rectangle 14"/>
            <p:cNvSpPr>
              <a:spLocks noChangeAspect="1" noChangeArrowheads="1"/>
            </p:cNvSpPr>
            <p:nvPr/>
          </p:nvSpPr>
          <p:spPr bwMode="auto">
            <a:xfrm>
              <a:off x="4355976" y="4581128"/>
              <a:ext cx="3670300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Сюжетно-ролевые, подвижные,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дидактические  игры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232748" y="5423431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Тематические выставки,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 групповые конкурсы</a:t>
              </a: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2051720" y="836710"/>
              <a:ext cx="216024" cy="1584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2051721" y="1268760"/>
              <a:ext cx="1152128" cy="1152128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2123728" y="1916832"/>
              <a:ext cx="2304256" cy="504056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936104" cy="864096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851920" y="2636912"/>
              <a:ext cx="936104" cy="648072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2051720" y="4221090"/>
              <a:ext cx="2335813" cy="392330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2051721" y="4221088"/>
              <a:ext cx="1181197" cy="1250978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2051720" y="4221087"/>
              <a:ext cx="325928" cy="1868603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10928" y="6096196"/>
              <a:ext cx="4415201" cy="61111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Сотрудничество с родителями,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 специалистами ДОУ, социальными  партнёрами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5" name="Rectangle 11"/>
            <p:cNvSpPr>
              <a:spLocks noChangeAspect="1" noChangeArrowheads="1"/>
            </p:cNvSpPr>
            <p:nvPr/>
          </p:nvSpPr>
          <p:spPr bwMode="auto">
            <a:xfrm>
              <a:off x="4788024" y="234888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+mn-lt"/>
                </a:rPr>
                <a:t>Развлечения, </a:t>
              </a:r>
              <a:r>
                <a:rPr lang="ru-RU" altLang="ru-RU" sz="1600" b="1" dirty="0" err="1">
                  <a:solidFill>
                    <a:srgbClr val="002060"/>
                  </a:solidFill>
                  <a:latin typeface="+mn-lt"/>
                </a:rPr>
                <a:t>квест-игра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1368152" cy="0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062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89255-6153-4B24-96A6-7B6AE302E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000062</Template>
  <TotalTime>0</TotalTime>
  <Words>853</Words>
  <Application>Microsoft Office PowerPoint</Application>
  <PresentationFormat>Произвольный</PresentationFormat>
  <Paragraphs>124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Calibri</vt:lpstr>
      <vt:lpstr>Constantia</vt:lpstr>
      <vt:lpstr>Wingdings</vt:lpstr>
      <vt:lpstr>000062</vt:lpstr>
      <vt:lpstr>Презентация PowerPoint</vt:lpstr>
      <vt:lpstr>Участники проекта</vt:lpstr>
      <vt:lpstr>Презентация PowerPoint</vt:lpstr>
      <vt:lpstr>Презентация PowerPoint</vt:lpstr>
      <vt:lpstr>Презентация PowerPoint</vt:lpstr>
      <vt:lpstr>Проблема</vt:lpstr>
      <vt:lpstr>Актуальность</vt:lpstr>
      <vt:lpstr>Предполагаемый результат</vt:lpstr>
      <vt:lpstr>Презентация PowerPoint</vt:lpstr>
      <vt:lpstr>Изменения оформления группы по сезонам</vt:lpstr>
      <vt:lpstr>Презентация PowerPoint</vt:lpstr>
      <vt:lpstr>Презентация PowerPoint</vt:lpstr>
      <vt:lpstr>Ментальные карты</vt:lpstr>
      <vt:lpstr> Труд  в природе</vt:lpstr>
      <vt:lpstr>Наблюдения на прогулке</vt:lpstr>
      <vt:lpstr>Познавательно-исследовательская деятельность</vt:lpstr>
      <vt:lpstr>Презентация PowerPoint</vt:lpstr>
      <vt:lpstr>Огород на подоконнике</vt:lpstr>
      <vt:lpstr>Презентация PowerPoint</vt:lpstr>
      <vt:lpstr>Тематические выставки</vt:lpstr>
      <vt:lpstr>Игровая деятельность</vt:lpstr>
      <vt:lpstr>Презентация PowerPoint</vt:lpstr>
      <vt:lpstr>Подвижные игры</vt:lpstr>
      <vt:lpstr>Настольные игры</vt:lpstr>
      <vt:lpstr>Творчество  детей</vt:lpstr>
      <vt:lpstr>Участие детей в  конкурсах и акциях</vt:lpstr>
      <vt:lpstr>Творческая мастерская  «Сказка на ладошке»</vt:lpstr>
      <vt:lpstr>Познавательно-игровая программы «Профессия – спасатель» (ГПС МЧС России)</vt:lpstr>
      <vt:lpstr>Практические результаты проекта</vt:lpstr>
      <vt:lpstr>Квест-игра  «Дары осени хороши – выбирай на вкус»</vt:lpstr>
      <vt:lpstr>Презентации детей, альбом сказок  о любимом фрукте</vt:lpstr>
      <vt:lpstr>Санница</vt:lpstr>
      <vt:lpstr>Развлечение и фотогазета  «Чудо-снежинка»</vt:lpstr>
      <vt:lpstr>Групповые конкурсы</vt:lpstr>
      <vt:lpstr>Выставка поделок цветов.  Плакат «Сохраним первоцветы»</vt:lpstr>
      <vt:lpstr>Праздник «Прилёт птиц»</vt:lpstr>
      <vt:lpstr>Выводы по окончанию работы по проекту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2018-04-03T02:38:35Z</dcterms:created>
  <dcterms:modified xsi:type="dcterms:W3CDTF">2020-10-08T09:34:45Z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